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ppt" ContentType="application/vnd.ms-powerpoint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5" r:id="rId8"/>
    <p:sldId id="266" r:id="rId9"/>
    <p:sldId id="261" r:id="rId10"/>
    <p:sldId id="263" r:id="rId11"/>
    <p:sldId id="264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3FD1"/>
    <a:srgbClr val="3A0000"/>
    <a:srgbClr val="61A929"/>
    <a:srgbClr val="FF0000"/>
    <a:srgbClr val="352311"/>
    <a:srgbClr val="216787"/>
    <a:srgbClr val="40A3D0"/>
    <a:srgbClr val="BD1C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02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&#1050;&#1085;&#1080;&#1075;&#1072;1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&#1050;&#1085;&#1080;&#1075;&#1072;1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&#1050;&#1085;&#1080;&#1075;&#1072;1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&#1050;&#1085;&#1080;&#1075;&#1072;1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&#1050;&#1085;&#1080;&#1075;&#1072;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5271576347074256E-2"/>
          <c:y val="2.4309143847748575E-2"/>
          <c:w val="0.9033558746333179"/>
          <c:h val="0.8057765594179263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Здоровье</c:v>
                </c:pt>
              </c:strCache>
            </c:strRef>
          </c:tx>
          <c:spPr>
            <a:gradFill flip="none" rotWithShape="1">
              <a:gsLst>
                <a:gs pos="0">
                  <a:schemeClr val="accent1"/>
                </a:gs>
                <a:gs pos="75000">
                  <a:schemeClr val="accent1">
                    <a:lumMod val="60000"/>
                    <a:lumOff val="40000"/>
                  </a:schemeClr>
                </a:gs>
                <a:gs pos="51000">
                  <a:schemeClr val="accent1">
                    <a:alpha val="75000"/>
                  </a:schemeClr>
                </a:gs>
                <a:gs pos="100000">
                  <a:schemeClr val="accent1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0%</c:formatCode>
                <c:ptCount val="1"/>
                <c:pt idx="0">
                  <c:v>0.45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Семья</c:v>
                </c:pt>
              </c:strCache>
            </c:strRef>
          </c:tx>
          <c:spPr>
            <a:gradFill flip="none" rotWithShape="1">
              <a:gsLst>
                <a:gs pos="0">
                  <a:schemeClr val="accent2"/>
                </a:gs>
                <a:gs pos="75000">
                  <a:schemeClr val="accent2">
                    <a:lumMod val="60000"/>
                    <a:lumOff val="40000"/>
                  </a:schemeClr>
                </a:gs>
                <a:gs pos="51000">
                  <a:schemeClr val="accent2">
                    <a:alpha val="75000"/>
                  </a:schemeClr>
                </a:gs>
                <a:gs pos="100000">
                  <a:schemeClr val="accent2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0%</c:formatCode>
                <c:ptCount val="1"/>
                <c:pt idx="0">
                  <c:v>0.32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Благосостояние</c:v>
                </c:pt>
              </c:strCache>
            </c:strRef>
          </c:tx>
          <c:spPr>
            <a:gradFill flip="none" rotWithShape="1">
              <a:gsLst>
                <a:gs pos="0">
                  <a:schemeClr val="accent3"/>
                </a:gs>
                <a:gs pos="75000">
                  <a:schemeClr val="accent3">
                    <a:lumMod val="60000"/>
                    <a:lumOff val="40000"/>
                  </a:schemeClr>
                </a:gs>
                <a:gs pos="51000">
                  <a:schemeClr val="accent3">
                    <a:alpha val="75000"/>
                  </a:schemeClr>
                </a:gs>
                <a:gs pos="100000">
                  <a:schemeClr val="accent3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Лист1!$D$2</c:f>
              <c:numCache>
                <c:formatCode>0%</c:formatCode>
                <c:ptCount val="1"/>
                <c:pt idx="0">
                  <c:v>0.2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Образование</c:v>
                </c:pt>
              </c:strCache>
            </c:strRef>
          </c:tx>
          <c:spPr>
            <a:gradFill flip="none" rotWithShape="1">
              <a:gsLst>
                <a:gs pos="0">
                  <a:schemeClr val="accent4"/>
                </a:gs>
                <a:gs pos="75000">
                  <a:schemeClr val="accent4">
                    <a:lumMod val="60000"/>
                    <a:lumOff val="40000"/>
                  </a:schemeClr>
                </a:gs>
                <a:gs pos="51000">
                  <a:schemeClr val="accent4">
                    <a:alpha val="75000"/>
                  </a:schemeClr>
                </a:gs>
                <a:gs pos="100000">
                  <a:schemeClr val="accent4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smtClean="0"/>
                      <a:t>3%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Лист1!$E$2</c:f>
              <c:numCache>
                <c:formatCode>0%</c:formatCode>
                <c:ptCount val="1"/>
                <c:pt idx="0">
                  <c:v>0.05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55"/>
        <c:overlap val="-70"/>
        <c:axId val="404026920"/>
        <c:axId val="404032016"/>
      </c:barChart>
      <c:catAx>
        <c:axId val="4040269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04032016"/>
        <c:crosses val="autoZero"/>
        <c:auto val="1"/>
        <c:lblAlgn val="ctr"/>
        <c:lblOffset val="100"/>
        <c:noMultiLvlLbl val="0"/>
      </c:catAx>
      <c:valAx>
        <c:axId val="404032016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tx1">
                      <a:lumMod val="5000"/>
                      <a:lumOff val="95000"/>
                    </a:schemeClr>
                  </a:gs>
                  <a:gs pos="0">
                    <a:schemeClr val="tx1">
                      <a:lumMod val="25000"/>
                      <a:lumOff val="7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040269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Семья</a:t>
            </a:r>
          </a:p>
        </c:rich>
      </c:tx>
      <c:layout>
        <c:manualLayout>
          <c:xMode val="edge"/>
          <c:yMode val="edge"/>
          <c:x val="0.42338188976377988"/>
          <c:y val="2.7777777777777814E-2"/>
        </c:manualLayout>
      </c:layout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FF66CC"/>
            </a:solidFill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smtClean="0"/>
                      <a:t>87%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20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Лист1!$H$26:$H$29</c:f>
              <c:strCache>
                <c:ptCount val="4"/>
                <c:pt idx="0">
                  <c:v>уст-позит.</c:v>
                </c:pt>
                <c:pt idx="1">
                  <c:v>сит-позит.</c:v>
                </c:pt>
                <c:pt idx="2">
                  <c:v>сит-негат.</c:v>
                </c:pt>
                <c:pt idx="3">
                  <c:v>уст-негат</c:v>
                </c:pt>
              </c:strCache>
            </c:strRef>
          </c:cat>
          <c:val>
            <c:numRef>
              <c:f>Лист1!$I$26:$I$29</c:f>
              <c:numCache>
                <c:formatCode>0%</c:formatCode>
                <c:ptCount val="4"/>
                <c:pt idx="0">
                  <c:v>0.88</c:v>
                </c:pt>
                <c:pt idx="1">
                  <c:v>0</c:v>
                </c:pt>
                <c:pt idx="2">
                  <c:v>0.13</c:v>
                </c:pt>
                <c:pt idx="3" formatCode="General">
                  <c:v>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45016560"/>
        <c:axId val="345017736"/>
      </c:barChart>
      <c:catAx>
        <c:axId val="34501656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600" b="1"/>
            </a:pPr>
            <a:endParaRPr lang="ru-RU"/>
          </a:p>
        </c:txPr>
        <c:crossAx val="345017736"/>
        <c:crosses val="autoZero"/>
        <c:auto val="1"/>
        <c:lblAlgn val="ctr"/>
        <c:lblOffset val="100"/>
        <c:noMultiLvlLbl val="0"/>
      </c:catAx>
      <c:valAx>
        <c:axId val="345017736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34501656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"Я-телесное"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8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Лист1!$E$26:$E$29</c:f>
              <c:strCache>
                <c:ptCount val="4"/>
                <c:pt idx="0">
                  <c:v>уст-позит.</c:v>
                </c:pt>
                <c:pt idx="1">
                  <c:v>сит-позит.</c:v>
                </c:pt>
                <c:pt idx="2">
                  <c:v>сит-негат.</c:v>
                </c:pt>
                <c:pt idx="3">
                  <c:v>уст-негат</c:v>
                </c:pt>
              </c:strCache>
            </c:strRef>
          </c:cat>
          <c:val>
            <c:numRef>
              <c:f>Лист1!$F$26:$F$29</c:f>
              <c:numCache>
                <c:formatCode>0%</c:formatCode>
                <c:ptCount val="4"/>
                <c:pt idx="0">
                  <c:v>0.42</c:v>
                </c:pt>
                <c:pt idx="1">
                  <c:v>0.38</c:v>
                </c:pt>
                <c:pt idx="2">
                  <c:v>0.12</c:v>
                </c:pt>
                <c:pt idx="3">
                  <c:v>0.08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45020872"/>
        <c:axId val="345015384"/>
      </c:barChart>
      <c:catAx>
        <c:axId val="34502087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400" b="1"/>
            </a:pPr>
            <a:endParaRPr lang="ru-RU"/>
          </a:p>
        </c:txPr>
        <c:crossAx val="345015384"/>
        <c:crosses val="autoZero"/>
        <c:auto val="1"/>
        <c:lblAlgn val="ctr"/>
        <c:lblOffset val="100"/>
        <c:noMultiLvlLbl val="0"/>
      </c:catAx>
      <c:valAx>
        <c:axId val="345015384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34502087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Культура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00FFFF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8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Лист1!$N$26:$N$29</c:f>
              <c:strCache>
                <c:ptCount val="4"/>
                <c:pt idx="0">
                  <c:v>уст-позит.</c:v>
                </c:pt>
                <c:pt idx="1">
                  <c:v>сит-позит.</c:v>
                </c:pt>
                <c:pt idx="2">
                  <c:v>сит-негат.</c:v>
                </c:pt>
                <c:pt idx="3">
                  <c:v>уст-негат</c:v>
                </c:pt>
              </c:strCache>
            </c:strRef>
          </c:cat>
          <c:val>
            <c:numRef>
              <c:f>Лист1!$O$26:$O$29</c:f>
              <c:numCache>
                <c:formatCode>0%</c:formatCode>
                <c:ptCount val="4"/>
                <c:pt idx="0">
                  <c:v>0.28999999999999998</c:v>
                </c:pt>
                <c:pt idx="1">
                  <c:v>0.54</c:v>
                </c:pt>
                <c:pt idx="2">
                  <c:v>0.17</c:v>
                </c:pt>
                <c:pt idx="3" formatCode="General">
                  <c:v>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45021656"/>
        <c:axId val="345018520"/>
      </c:barChart>
      <c:catAx>
        <c:axId val="34502165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400" b="1"/>
            </a:pPr>
            <a:endParaRPr lang="ru-RU"/>
          </a:p>
        </c:txPr>
        <c:crossAx val="345018520"/>
        <c:crosses val="autoZero"/>
        <c:auto val="1"/>
        <c:lblAlgn val="ctr"/>
        <c:lblOffset val="100"/>
        <c:noMultiLvlLbl val="0"/>
      </c:catAx>
      <c:valAx>
        <c:axId val="345018520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34502165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Труд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8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Лист1!$K$26:$K$29</c:f>
              <c:strCache>
                <c:ptCount val="4"/>
                <c:pt idx="0">
                  <c:v>уст-позит.</c:v>
                </c:pt>
                <c:pt idx="1">
                  <c:v>сит-позит.</c:v>
                </c:pt>
                <c:pt idx="2">
                  <c:v>сит-негат.</c:v>
                </c:pt>
                <c:pt idx="3">
                  <c:v>уст-негат</c:v>
                </c:pt>
              </c:strCache>
            </c:strRef>
          </c:cat>
          <c:val>
            <c:numRef>
              <c:f>Лист1!$L$26:$L$29</c:f>
              <c:numCache>
                <c:formatCode>0%</c:formatCode>
                <c:ptCount val="4"/>
                <c:pt idx="0">
                  <c:v>0.76</c:v>
                </c:pt>
                <c:pt idx="1">
                  <c:v>0.2</c:v>
                </c:pt>
                <c:pt idx="2">
                  <c:v>0.04</c:v>
                </c:pt>
                <c:pt idx="3" formatCode="General">
                  <c:v>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45020088"/>
        <c:axId val="347209696"/>
      </c:barChart>
      <c:catAx>
        <c:axId val="34502008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400" b="1"/>
            </a:pPr>
            <a:endParaRPr lang="ru-RU"/>
          </a:p>
        </c:txPr>
        <c:crossAx val="347209696"/>
        <c:crosses val="autoZero"/>
        <c:auto val="1"/>
        <c:lblAlgn val="ctr"/>
        <c:lblOffset val="100"/>
        <c:noMultiLvlLbl val="0"/>
      </c:catAx>
      <c:valAx>
        <c:axId val="347209696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34502008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0"/>
    </mc:Choice>
    <mc:Fallback>
      <c:style val="20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Знания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8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Лист1!$B$26:$B$29</c:f>
              <c:strCache>
                <c:ptCount val="4"/>
                <c:pt idx="0">
                  <c:v>уст-позит.</c:v>
                </c:pt>
                <c:pt idx="1">
                  <c:v>сит-позит.</c:v>
                </c:pt>
                <c:pt idx="2">
                  <c:v>сит-негат.</c:v>
                </c:pt>
                <c:pt idx="3">
                  <c:v>уст-негат</c:v>
                </c:pt>
              </c:strCache>
            </c:strRef>
          </c:cat>
          <c:val>
            <c:numRef>
              <c:f>Лист1!$C$26:$C$29</c:f>
              <c:numCache>
                <c:formatCode>0%</c:formatCode>
                <c:ptCount val="4"/>
                <c:pt idx="0">
                  <c:v>0.33</c:v>
                </c:pt>
                <c:pt idx="1">
                  <c:v>0.54</c:v>
                </c:pt>
                <c:pt idx="2">
                  <c:v>0.13</c:v>
                </c:pt>
                <c:pt idx="3" formatCode="General">
                  <c:v>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47210480"/>
        <c:axId val="347206952"/>
      </c:barChart>
      <c:catAx>
        <c:axId val="34721048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400" b="1"/>
            </a:pPr>
            <a:endParaRPr lang="ru-RU"/>
          </a:p>
        </c:txPr>
        <c:crossAx val="347206952"/>
        <c:crosses val="autoZero"/>
        <c:auto val="1"/>
        <c:lblAlgn val="ctr"/>
        <c:lblOffset val="100"/>
        <c:noMultiLvlLbl val="0"/>
      </c:catAx>
      <c:valAx>
        <c:axId val="347206952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34721048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38400" y="2130425"/>
            <a:ext cx="6324600" cy="1470025"/>
          </a:xfrm>
        </p:spPr>
        <p:txBody>
          <a:bodyPr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8400" y="3581400"/>
            <a:ext cx="6324600" cy="609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746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047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4406900"/>
            <a:ext cx="6172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95600" y="2906713"/>
            <a:ext cx="6172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950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38400" y="1600200"/>
            <a:ext cx="30480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5000" y="1600200"/>
            <a:ext cx="32004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528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8400" y="1535113"/>
            <a:ext cx="30480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38400" y="2174875"/>
            <a:ext cx="30480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715001" y="1535113"/>
            <a:ext cx="32004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715001" y="2174875"/>
            <a:ext cx="32004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977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590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780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258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76600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76600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276600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415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373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173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38400" y="274638"/>
            <a:ext cx="6477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8400" y="1600200"/>
            <a:ext cx="64770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438400" y="6356350"/>
            <a:ext cx="1371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8AC7A713-7007-4913-B2CB-7614D15284D3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8200" y="6356350"/>
            <a:ext cx="2286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6356350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7BEB5BB6-300C-4D5B-9AC3-521233952C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077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b="1" kern="1200">
          <a:ln w="19050">
            <a:solidFill>
              <a:schemeClr val="accent4">
                <a:lumMod val="75000"/>
              </a:schemeClr>
            </a:solidFill>
          </a:ln>
          <a:solidFill>
            <a:schemeClr val="accent4">
              <a:lumMod val="75000"/>
            </a:schemeClr>
          </a:solidFill>
          <a:effectLst/>
          <a:latin typeface="Microsoft New Tai Lue" panose="020B0502040204020203" pitchFamily="34" charset="0"/>
          <a:ea typeface="+mj-ea"/>
          <a:cs typeface="Microsoft New Tai Lue" panose="020B0502040204020203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Microsoft New Tai Lue" panose="020B0502040204020203" pitchFamily="34" charset="0"/>
          <a:ea typeface="+mn-ea"/>
          <a:cs typeface="Microsoft New Tai Lue" panose="020B0502040204020203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Microsoft New Tai Lue" panose="020B0502040204020203" pitchFamily="34" charset="0"/>
          <a:ea typeface="+mn-ea"/>
          <a:cs typeface="Microsoft New Tai Lue" panose="020B0502040204020203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Microsoft New Tai Lue" panose="020B0502040204020203" pitchFamily="34" charset="0"/>
          <a:ea typeface="+mn-ea"/>
          <a:cs typeface="Microsoft New Tai Lue" panose="020B0502040204020203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Microsoft New Tai Lue" panose="020B0502040204020203" pitchFamily="34" charset="0"/>
          <a:ea typeface="+mn-ea"/>
          <a:cs typeface="Microsoft New Tai Lue" panose="020B0502040204020203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Microsoft New Tai Lue" panose="020B0502040204020203" pitchFamily="34" charset="0"/>
          <a:ea typeface="+mn-ea"/>
          <a:cs typeface="Microsoft New Tai Lue" panose="020B0502040204020203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jpeg"/><Relationship Id="rId5" Type="http://schemas.openxmlformats.org/officeDocument/2006/relationships/image" Target="../media/image2.emf"/><Relationship Id="rId4" Type="http://schemas.openxmlformats.org/officeDocument/2006/relationships/oleObject" Target="../embeddings/____________Microsoft_PowerPoint_97_20031.ppt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Название презентации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Подзаголовок слайда</a:t>
            </a:r>
            <a:endParaRPr lang="en-US" dirty="0"/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-706" y="0"/>
          <a:ext cx="9144706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" name="Презентация" r:id="rId4" imgW="4570378" imgH="3427533" progId="PowerPoint.Show.8">
                  <p:embed/>
                </p:oleObj>
              </mc:Choice>
              <mc:Fallback>
                <p:oleObj name="Презентация" r:id="rId4" imgW="4570378" imgH="3427533" progId="PowerPoint.Show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706" y="0"/>
                        <a:ext cx="9144706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428860" y="214290"/>
            <a:ext cx="594906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Апробация программы</a:t>
            </a:r>
          </a:p>
          <a:p>
            <a:pPr algn="ctr"/>
            <a:r>
              <a:rPr lang="ru-RU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«Вектор» </a:t>
            </a:r>
            <a:endParaRPr lang="ru-RU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2844" y="5715016"/>
            <a:ext cx="612347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</a:rPr>
              <a:t>МБОУ «Школа №106»</a:t>
            </a:r>
            <a:endParaRPr lang="ru-RU" sz="4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</a:endParaRPr>
          </a:p>
        </p:txBody>
      </p:sp>
      <p:pic>
        <p:nvPicPr>
          <p:cNvPr id="2051" name="Picture 3" descr="C:\Users\User\Desktop\Фотографии\Школа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1571612"/>
            <a:ext cx="5715040" cy="4285419"/>
          </a:xfrm>
          <a:prstGeom prst="rect">
            <a:avLst/>
          </a:prstGeom>
          <a:noFill/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236952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 smtClean="0">
                <a:solidFill>
                  <a:srgbClr val="C00000"/>
                </a:solidFill>
              </a:rPr>
              <a:t>Проведенные  модули</a:t>
            </a:r>
            <a:endParaRPr lang="en-US" sz="4400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3174" y="5214950"/>
            <a:ext cx="5786478" cy="42862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6.Твой выбор - твое будущее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43174" y="1285860"/>
            <a:ext cx="5786478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1.Твой жизненный выбор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643174" y="1857364"/>
            <a:ext cx="5786478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2. Общение и конфликты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643174" y="2428869"/>
            <a:ext cx="5786478" cy="113877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3. Здоровое питание и твой внешний облик</a:t>
            </a:r>
          </a:p>
          <a:p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43174" y="3714752"/>
            <a:ext cx="5786478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4. Движение и здоровье человека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643174" y="4286256"/>
            <a:ext cx="5786478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5. Ответственность за свою жизнь или курение?</a:t>
            </a:r>
          </a:p>
        </p:txBody>
      </p:sp>
    </p:spTree>
    <p:extLst>
      <p:ext uri="{BB962C8B-B14F-4D97-AF65-F5344CB8AC3E}">
        <p14:creationId xmlns:p14="http://schemas.microsoft.com/office/powerpoint/2010/main" val="3259889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 smtClean="0">
                <a:solidFill>
                  <a:srgbClr val="C00000"/>
                </a:solidFill>
              </a:rPr>
              <a:t>Участники площадки</a:t>
            </a:r>
            <a:endParaRPr lang="ru-RU" sz="4400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389107"/>
              </p:ext>
            </p:extLst>
          </p:nvPr>
        </p:nvGraphicFramePr>
        <p:xfrm>
          <a:off x="2438400" y="1600200"/>
          <a:ext cx="6477000" cy="27021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9000"/>
                <a:gridCol w="2159000"/>
                <a:gridCol w="2159000"/>
              </a:tblGrid>
              <a:tr h="55519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2016-2017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2017-2018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58275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Количество педагогов</a:t>
                      </a:r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58275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Количество детей</a:t>
                      </a:r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9а,б</a:t>
                      </a:r>
                      <a:r>
                        <a:rPr lang="ru-RU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классы/</a:t>
                      </a:r>
                    </a:p>
                    <a:p>
                      <a:r>
                        <a:rPr lang="ru-RU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56 человек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8а,б,9а,б классы/</a:t>
                      </a:r>
                    </a:p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70 человек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rgbClr val="C00000"/>
                </a:solidFill>
              </a:rPr>
              <a:t>Какое из занятий тебе больше понравилось, вызвало больший интерес? </a:t>
            </a:r>
            <a:r>
              <a:rPr lang="ru-RU" sz="2400" dirty="0" smtClean="0">
                <a:solidFill>
                  <a:srgbClr val="C00000"/>
                </a:solidFill>
              </a:rPr>
              <a:t>(2016-2017 учебный год)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00298" y="1600201"/>
            <a:ext cx="6415102" cy="75723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Модуль1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 Твои жизненные ценности. Как научиться принимать решения?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2500298" y="2571745"/>
            <a:ext cx="6415102" cy="50006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Модуль 2</a:t>
            </a:r>
            <a:r>
              <a:rPr kumimoji="0" lang="ru-RU" sz="2400" b="1" i="0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 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Как выйти из конфликта?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2500298" y="3143248"/>
            <a:ext cx="6415102" cy="128588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Модуль 5</a:t>
            </a:r>
            <a:r>
              <a:rPr kumimoji="0" lang="ru-RU" sz="2400" b="1" i="0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  <a:r>
              <a:rPr kumimoji="0" lang="ru-RU" sz="2400" b="1" i="0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Как влияет курение на внешность и на состояние внутренних органов. Физиологические последствия курения</a:t>
            </a:r>
            <a:r>
              <a:rPr kumimoji="0" lang="ru-RU" sz="2400" b="1" i="0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?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2500298" y="4572008"/>
            <a:ext cx="6415102" cy="8572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Модуль 9</a:t>
            </a:r>
            <a:r>
              <a:rPr kumimoji="0" lang="ru-RU" sz="24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 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Как правильно оценивать свои возможности?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rgbClr val="C00000"/>
                </a:solidFill>
              </a:rPr>
              <a:t>Какое из занятий тебе больше понравилось, вызвало больший интерес? </a:t>
            </a:r>
            <a:r>
              <a:rPr lang="ru-RU" sz="2400" dirty="0" smtClean="0">
                <a:solidFill>
                  <a:srgbClr val="C00000"/>
                </a:solidFill>
              </a:rPr>
              <a:t>(2017-2018 учебный год)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00298" y="2482797"/>
            <a:ext cx="6415102" cy="97154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Модуль 2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 Конфликты в нашей жизни и их причины.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Конфликты вокруг тебя. Как выбрать линию поведения?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2500298" y="3571876"/>
            <a:ext cx="6415102" cy="7143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Модуль 9</a:t>
            </a:r>
            <a:r>
              <a:rPr kumimoji="0" lang="ru-RU" sz="2000" b="1" i="0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 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Самоорганизация своего времени. Как правильно оценить свои возможности? 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7" name="Содержимое 2"/>
          <p:cNvSpPr txBox="1">
            <a:spLocks/>
          </p:cNvSpPr>
          <p:nvPr/>
        </p:nvSpPr>
        <p:spPr>
          <a:xfrm>
            <a:off x="2469349" y="1685506"/>
            <a:ext cx="6415102" cy="71438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Модуль 1</a:t>
            </a:r>
            <a:r>
              <a:rPr kumimoji="0" lang="ru-RU" sz="2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  <a:r>
              <a:rPr kumimoji="0" lang="ru-RU" sz="2000" b="1" i="0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Здоровое поведение. 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Как научиться</a:t>
            </a:r>
            <a:r>
              <a:rPr kumimoji="0" lang="ru-RU" sz="2000" b="1" i="0" u="none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принимать решения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? 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16386" name="Picture 2" descr="C:\Users\User\Desktop\Вектор\Фото к презентации\MmicYUXFWc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86446" y="4554124"/>
            <a:ext cx="3071834" cy="2303876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6387" name="Picture 3" descr="C:\Users\User\Desktop\Вектор\Фото к презентации\I-5UVESeux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012063">
            <a:off x="2527024" y="4368825"/>
            <a:ext cx="3000364" cy="2250273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rgbClr val="C00000"/>
                </a:solidFill>
              </a:rPr>
              <a:t>Занятия, вызвавшие затруднения (2016-2017 </a:t>
            </a:r>
            <a:r>
              <a:rPr lang="ru-RU" sz="2800" dirty="0" err="1" smtClean="0">
                <a:solidFill>
                  <a:srgbClr val="C00000"/>
                </a:solidFill>
              </a:rPr>
              <a:t>уч</a:t>
            </a:r>
            <a:r>
              <a:rPr lang="ru-RU" sz="2800" dirty="0" smtClean="0">
                <a:solidFill>
                  <a:srgbClr val="C00000"/>
                </a:solidFill>
              </a:rPr>
              <a:t>. год)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38400" y="1600201"/>
            <a:ext cx="6477000" cy="47147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Здоровые привычки питания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3" name="Picture 3" descr="C:\Users\User\Desktop\Вектор\Фото к презентации\DSC074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2120" y="2420888"/>
            <a:ext cx="3135306" cy="235148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5365" name="Picture 5" descr="C:\Users\User\Desktop\Вектор\Фото к презентации\DSC0739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76900" y="3612604"/>
            <a:ext cx="2999556" cy="2520280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8400" y="274638"/>
            <a:ext cx="6477000" cy="439718"/>
          </a:xfrm>
        </p:spPr>
        <p:txBody>
          <a:bodyPr/>
          <a:lstStyle/>
          <a:p>
            <a:r>
              <a:rPr lang="ru-RU" sz="2800" dirty="0" smtClean="0">
                <a:solidFill>
                  <a:srgbClr val="C00000"/>
                </a:solidFill>
              </a:rPr>
              <a:t>Диагностика</a:t>
            </a:r>
            <a:endParaRPr lang="ru-RU" sz="2800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9832745"/>
              </p:ext>
            </p:extLst>
          </p:nvPr>
        </p:nvGraphicFramePr>
        <p:xfrm>
          <a:off x="1857356" y="1000108"/>
          <a:ext cx="7000924" cy="5381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4512"/>
                <a:gridCol w="3143272"/>
                <a:gridCol w="2143140"/>
              </a:tblGrid>
              <a:tr h="45202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2016 г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2017 г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1603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Вид диагностики (входящей и выходящей) (С указанием количество респондентов и их возраста)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Входящая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диагностика</a:t>
                      </a:r>
                      <a:r>
                        <a:rPr lang="ru-RU" sz="16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b="1" dirty="0" smtClean="0">
                          <a:latin typeface="Times New Roman"/>
                          <a:ea typeface="Calibri"/>
                          <a:cs typeface="Times New Roman"/>
                        </a:rPr>
                        <a:t>(56 </a:t>
                      </a: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респондентов, возраст 15 лет</a:t>
                      </a:r>
                      <a:r>
                        <a:rPr lang="ru-RU" sz="1400" b="1" dirty="0" smtClean="0">
                          <a:latin typeface="Times New Roman"/>
                          <a:ea typeface="Calibri"/>
                          <a:cs typeface="Times New Roman"/>
                        </a:rPr>
                        <a:t>)</a:t>
                      </a:r>
                      <a:endParaRPr lang="ru-RU" sz="1600" b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Выходящая </a:t>
                      </a: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диагностика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Методика диагностика личностного роста учащихся (П.В. Степанова, Д.В. Григорьев, И.В. Кулешов</a:t>
                      </a:r>
                      <a:r>
                        <a:rPr lang="ru-RU" sz="1400" b="1" dirty="0" smtClean="0">
                          <a:latin typeface="Times New Roman"/>
                          <a:ea typeface="Calibri"/>
                          <a:cs typeface="Times New Roman"/>
                        </a:rPr>
                        <a:t>)</a:t>
                      </a:r>
                      <a:r>
                        <a:rPr lang="ru-RU" sz="14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Входящая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диагностика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(70 респондентов, возраст 14-15 лет)</a:t>
                      </a:r>
                    </a:p>
                  </a:txBody>
                  <a:tcPr marL="68580" marR="68580" marT="0" marB="0"/>
                </a:tc>
              </a:tr>
              <a:tr h="276889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Другие виды анкетирования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Анкета «Конфликтный ли ты человек?»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Анкета «Как ты питаешься?»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Анкета «Активный образ жизни»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Анкета «Почему некоторые подростки не танцуют на дискотеке»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Анкета «Портрет курильщика»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Тест на определение ответственности подростков за собственные поступки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Анкета «Как ты питаешься?»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Анкета «Умеете ли вы разумно расходовать жизненную энергию?»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«Жаворонок», «сова» или «голубь»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Анкета «Как вы проводите свое свободное время?»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8400" y="274638"/>
            <a:ext cx="6477000" cy="418058"/>
          </a:xfrm>
        </p:spPr>
        <p:txBody>
          <a:bodyPr/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Входящая диагностика</a:t>
            </a:r>
            <a:br>
              <a:rPr lang="ru-RU" sz="2800" dirty="0" smtClean="0"/>
            </a:br>
            <a:endParaRPr lang="ru-RU" sz="2800" dirty="0"/>
          </a:p>
        </p:txBody>
      </p:sp>
      <p:graphicFrame>
        <p:nvGraphicFramePr>
          <p:cNvPr id="10" name="Объект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99386"/>
              </p:ext>
            </p:extLst>
          </p:nvPr>
        </p:nvGraphicFramePr>
        <p:xfrm>
          <a:off x="1691680" y="980728"/>
          <a:ext cx="7223720" cy="32403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2438432" y="4437112"/>
            <a:ext cx="66294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latin typeface="Times New Roman" panose="02020603050405020304" pitchFamily="18" charset="0"/>
                <a:cs typeface="Times New Roman" pitchFamily="18" charset="0"/>
              </a:rPr>
              <a:t>	Результат диагностики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показал, что для большинства подростков жизненными приоритетами являются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здоровье, семья/дети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благосостояние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и образование. Наиболее важными условиями для сохранения здоровья все выбирали – знания о том, как заботиться о своем здоровье. На вопрос: «Интересно ли тебе узнавать о том, как заботиться о своем здоровье?», отвечали «скорее интересно, чем не интересно». Хотя есть и такие ребята, которые на данный вопрос отвечали: «скорее не интересно, чем интересно» </a:t>
            </a:r>
          </a:p>
        </p:txBody>
      </p:sp>
    </p:spTree>
    <p:extLst>
      <p:ext uri="{BB962C8B-B14F-4D97-AF65-F5344CB8AC3E}">
        <p14:creationId xmlns:p14="http://schemas.microsoft.com/office/powerpoint/2010/main" val="198469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8400" y="274638"/>
            <a:ext cx="6477000" cy="274042"/>
          </a:xfrm>
        </p:spPr>
        <p:txBody>
          <a:bodyPr/>
          <a:lstStyle/>
          <a:p>
            <a:r>
              <a:rPr lang="ru-RU" sz="2400" dirty="0" smtClean="0">
                <a:solidFill>
                  <a:srgbClr val="C00000"/>
                </a:solidFill>
              </a:rPr>
              <a:t>Результаты других видов анкетирования</a:t>
            </a:r>
            <a:br>
              <a:rPr lang="ru-RU" sz="2400" dirty="0" smtClean="0">
                <a:solidFill>
                  <a:srgbClr val="C00000"/>
                </a:solidFill>
              </a:rPr>
            </a:b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57422" y="548680"/>
            <a:ext cx="6477000" cy="5112568"/>
          </a:xfrm>
        </p:spPr>
        <p:txBody>
          <a:bodyPr>
            <a:noAutofit/>
          </a:bodyPr>
          <a:lstStyle/>
          <a:p>
            <a:pPr algn="just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Результат диагностики </a:t>
            </a:r>
            <a:r>
              <a:rPr lang="ru-R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«Твои жизненные приоритеты»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показал, что 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для большинства подростков жизненными приоритетами являются семья/дети, любовь, хорошая профессия, благосостояние и образование.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Обучающиеся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реально оценивают свои возможности при достижении поставленных целей (понимают, что в некоторых ситуациях им необходима помощь взрослых, а мешает им зачастую лень,  чрезмерно активное пользование гаджетами, что вызывает нехватку свободного времени). Курение, алкоголь, наркотики вызывают негативное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отношение у подростков..</a:t>
            </a:r>
            <a:endParaRPr lang="ru-RU" sz="1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2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«Как ты питаешься?»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очень небольшое количество детей ведут здоровое питание. Большинство обучающихся предпочитают вредную пищу (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фастфуды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, полуфабрикаты, газировки, чипсы и т.д.), а также пренебрегают регулярными занятиями спортом</a:t>
            </a:r>
          </a:p>
          <a:p>
            <a:pPr algn="just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о время реализации модуля </a:t>
            </a:r>
            <a:r>
              <a:rPr lang="ru-RU" sz="1200" b="1" i="1" dirty="0" smtClean="0">
                <a:latin typeface="Times New Roman" pitchFamily="18" charset="0"/>
                <a:cs typeface="Times New Roman" pitchFamily="18" charset="0"/>
              </a:rPr>
              <a:t>«Твой выбор – твое будущее»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в классе применялись анкеты по следующим темам: </a:t>
            </a:r>
            <a:r>
              <a:rPr lang="ru-RU" sz="12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«Умеете ли вы разумно расходовать жизненную энергию?»</a:t>
            </a:r>
            <a:r>
              <a:rPr lang="ru-R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опрос показал, что некоторые дети (4 человека) пребывают в состоянии сильного рабочего напряжения, 5 детей имеют сниженное рабочее состояние, а большинство ( 15 человек) находятся на высоком уровне работоспособности)</a:t>
            </a:r>
          </a:p>
          <a:p>
            <a:pPr algn="just"/>
            <a:r>
              <a:rPr lang="ru-R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«Жаворонок», «сова» или «голубь»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данный опрос показал, что типичных представителей «жаворонков» и «сов» в классе крайне мало, большинство детей не привязаны к определенным часам дня и легко приспосабливаются к различным условиям жизни)</a:t>
            </a:r>
          </a:p>
          <a:p>
            <a:pPr algn="just"/>
            <a:r>
              <a:rPr lang="ru-R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«Как вы проводите свое свободное время?</a:t>
            </a:r>
            <a:r>
              <a:rPr lang="ru-RU" sz="1200" b="1" u="sng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(большинство подростков предпочитают проводить свое свободное время в компании друзей или родных; из хобби обучающиеся предпочитают прогулки с друзьями/родными, игры на компьютере/телефоне, творчество, чтение книг).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476672"/>
            <a:ext cx="6477000" cy="852062"/>
          </a:xfrm>
        </p:spPr>
        <p:txBody>
          <a:bodyPr/>
          <a:lstStyle/>
          <a:p>
            <a:r>
              <a:rPr lang="ru-RU" sz="3200" dirty="0" smtClean="0">
                <a:solidFill>
                  <a:srgbClr val="C00000"/>
                </a:solidFill>
              </a:rPr>
              <a:t>Методика личностного роста</a:t>
            </a:r>
            <a:r>
              <a:rPr lang="ru-RU" sz="3200" dirty="0" smtClean="0"/>
              <a:t> </a:t>
            </a:r>
            <a:br>
              <a:rPr lang="ru-RU" sz="3200" dirty="0" smtClean="0"/>
            </a:br>
            <a:r>
              <a:rPr lang="ru-RU" sz="2800" dirty="0" smtClean="0">
                <a:solidFill>
                  <a:srgbClr val="C00000"/>
                </a:solidFill>
              </a:rPr>
              <a:t>(П.В. Степанова, Д.В. Григорьев, </a:t>
            </a:r>
            <a:br>
              <a:rPr lang="ru-RU" sz="2800" dirty="0" smtClean="0">
                <a:solidFill>
                  <a:srgbClr val="C00000"/>
                </a:solidFill>
              </a:rPr>
            </a:br>
            <a:r>
              <a:rPr lang="ru-RU" sz="2800" dirty="0" smtClean="0">
                <a:solidFill>
                  <a:srgbClr val="C00000"/>
                </a:solidFill>
              </a:rPr>
              <a:t>И.В. Кулешов)</a:t>
            </a:r>
            <a:br>
              <a:rPr lang="ru-RU" sz="2800" dirty="0" smtClean="0">
                <a:solidFill>
                  <a:srgbClr val="C00000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56 респондентов/15 лет</a:t>
            </a: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819242294"/>
              </p:ext>
            </p:extLst>
          </p:nvPr>
        </p:nvGraphicFramePr>
        <p:xfrm>
          <a:off x="0" y="1785926"/>
          <a:ext cx="5000628" cy="2857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879007832"/>
              </p:ext>
            </p:extLst>
          </p:nvPr>
        </p:nvGraphicFramePr>
        <p:xfrm>
          <a:off x="4357686" y="350043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1204633"/>
              </p:ext>
            </p:extLst>
          </p:nvPr>
        </p:nvGraphicFramePr>
        <p:xfrm>
          <a:off x="0" y="1500174"/>
          <a:ext cx="4700590" cy="21970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940131838"/>
              </p:ext>
            </p:extLst>
          </p:nvPr>
        </p:nvGraphicFramePr>
        <p:xfrm>
          <a:off x="1357290" y="3643314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3666683037"/>
              </p:ext>
            </p:extLst>
          </p:nvPr>
        </p:nvGraphicFramePr>
        <p:xfrm>
          <a:off x="4429124" y="1571612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2483768" y="404665"/>
            <a:ext cx="6408712" cy="2304255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b="1" dirty="0">
                <a:solidFill>
                  <a:srgbClr val="FF0000"/>
                </a:solidFill>
              </a:rPr>
              <a:t>Мы за поиск и </a:t>
            </a:r>
            <a:r>
              <a:rPr lang="ru-RU" b="1" dirty="0" smtClean="0">
                <a:solidFill>
                  <a:srgbClr val="FF0000"/>
                </a:solidFill>
              </a:rPr>
              <a:t>творчество,</a:t>
            </a:r>
          </a:p>
          <a:p>
            <a:pPr marL="0" indent="0" algn="just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За </a:t>
            </a:r>
            <a:r>
              <a:rPr lang="ru-RU" b="1" dirty="0">
                <a:solidFill>
                  <a:srgbClr val="FF0000"/>
                </a:solidFill>
              </a:rPr>
              <a:t>здоровье и </a:t>
            </a:r>
            <a:r>
              <a:rPr lang="ru-RU" b="1" dirty="0" smtClean="0">
                <a:solidFill>
                  <a:srgbClr val="FF0000"/>
                </a:solidFill>
              </a:rPr>
              <a:t>спорт.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Мы </a:t>
            </a:r>
            <a:r>
              <a:rPr lang="ru-RU" b="1" dirty="0">
                <a:solidFill>
                  <a:srgbClr val="FF0000"/>
                </a:solidFill>
              </a:rPr>
              <a:t>за жизнь без наркотиков,</a:t>
            </a:r>
          </a:p>
          <a:p>
            <a:pPr marL="0" indent="0" algn="just">
              <a:buNone/>
            </a:pPr>
            <a:r>
              <a:rPr lang="ru-RU" b="1" dirty="0">
                <a:solidFill>
                  <a:srgbClr val="FF0000"/>
                </a:solidFill>
              </a:rPr>
              <a:t>Только вверх и вперед!</a:t>
            </a:r>
          </a:p>
          <a:p>
            <a:pPr algn="just"/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3026992"/>
            <a:ext cx="5072112" cy="3594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941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lored-Pencils-PowerPoint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Colored-Pencils-PowerPoint-Template</Template>
  <TotalTime>623</TotalTime>
  <Words>653</Words>
  <Application>Microsoft Office PowerPoint</Application>
  <PresentationFormat>Экран (4:3)</PresentationFormat>
  <Paragraphs>75</Paragraphs>
  <Slides>12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Microsoft New Tai Lue</vt:lpstr>
      <vt:lpstr>Times New Roman</vt:lpstr>
      <vt:lpstr>Colored-Pencils-PowerPoint-Template</vt:lpstr>
      <vt:lpstr>Презентация</vt:lpstr>
      <vt:lpstr>Название презентации</vt:lpstr>
      <vt:lpstr>Проведенные  модули</vt:lpstr>
      <vt:lpstr>Участники площадки</vt:lpstr>
      <vt:lpstr>Какое из занятий тебе больше понравилось, вызвало больший интерес? (2016-2017 учебный год)</vt:lpstr>
      <vt:lpstr>Какое из занятий тебе больше понравилось, вызвало больший интерес? (2017-2018 учебный год)</vt:lpstr>
      <vt:lpstr>Занятия, вызвавшие затруднения (2016-2017 уч. год)</vt:lpstr>
      <vt:lpstr>Диагностика</vt:lpstr>
      <vt:lpstr> Входящая диагностика </vt:lpstr>
      <vt:lpstr>Результаты других видов анкетирования </vt:lpstr>
      <vt:lpstr>Методика личностного роста  (П.В. Степанова, Д.В. Григорьев,  И.В. Кулешов) 56 респондентов/15 лет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User</dc:creator>
  <cp:lastModifiedBy>Беляев Александр Сергеевич</cp:lastModifiedBy>
  <cp:revision>39</cp:revision>
  <dcterms:created xsi:type="dcterms:W3CDTF">2014-06-09T12:01:03Z</dcterms:created>
  <dcterms:modified xsi:type="dcterms:W3CDTF">2018-01-18T19:39:44Z</dcterms:modified>
</cp:coreProperties>
</file>